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84" r:id="rId1"/>
  </p:sldMasterIdLst>
  <p:notesMasterIdLst>
    <p:notesMasterId r:id="rId11"/>
  </p:notesMasterIdLst>
  <p:sldIdLst>
    <p:sldId id="256" r:id="rId2"/>
    <p:sldId id="269" r:id="rId3"/>
    <p:sldId id="270" r:id="rId4"/>
    <p:sldId id="277" r:id="rId5"/>
    <p:sldId id="275" r:id="rId6"/>
    <p:sldId id="271" r:id="rId7"/>
    <p:sldId id="278" r:id="rId8"/>
    <p:sldId id="279" r:id="rId9"/>
    <p:sldId id="276" r:id="rId10"/>
  </p:sldIdLst>
  <p:sldSz cx="12192000" cy="6858000"/>
  <p:notesSz cx="6858000" cy="9144000"/>
  <p:custDataLst>
    <p:tags r:id="rId1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9C08"/>
    <a:srgbClr val="FBAF3F"/>
    <a:srgbClr val="F89708"/>
    <a:srgbClr val="A20000"/>
    <a:srgbClr val="A40000"/>
    <a:srgbClr val="9E0000"/>
    <a:srgbClr val="C7450B"/>
    <a:srgbClr val="E24E0C"/>
    <a:srgbClr val="DC6140"/>
    <a:srgbClr val="E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39" autoAdjust="0"/>
    <p:restoredTop sz="96182" autoAdjust="0"/>
  </p:normalViewPr>
  <p:slideViewPr>
    <p:cSldViewPr snapToGrid="0">
      <p:cViewPr>
        <p:scale>
          <a:sx n="90" d="100"/>
          <a:sy n="90" d="100"/>
        </p:scale>
        <p:origin x="-64" y="5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jpg>
</file>

<file path=ppt/media/image10.tiff>
</file>

<file path=ppt/media/image11.tiff>
</file>

<file path=ppt/media/image2.jpeg>
</file>

<file path=ppt/media/image3.jp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2019/12/15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956238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73132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185321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0DC7FE0-21E6-412C-BEDF-7F7652DA4BA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52" name="矩形 151">
            <a:extLst>
              <a:ext uri="{FF2B5EF4-FFF2-40B4-BE49-F238E27FC236}">
                <a16:creationId xmlns:a16="http://schemas.microsoft.com/office/drawing/2014/main" id="{1CF1C83C-BE86-4CDD-A37F-E296AE15933C}"/>
              </a:ext>
            </a:extLst>
          </p:cNvPr>
          <p:cNvSpPr>
            <a:spLocks noChangeAspect="1"/>
          </p:cNvSpPr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直角三角形 4">
            <a:extLst>
              <a:ext uri="{FF2B5EF4-FFF2-40B4-BE49-F238E27FC236}">
                <a16:creationId xmlns:a16="http://schemas.microsoft.com/office/drawing/2014/main" id="{50C1C7FF-FC4C-40EA-8DD1-A1F229B8617E}"/>
              </a:ext>
            </a:extLst>
          </p:cNvPr>
          <p:cNvSpPr/>
          <p:nvPr userDrawn="1"/>
        </p:nvSpPr>
        <p:spPr>
          <a:xfrm flipV="1">
            <a:off x="-1" y="0"/>
            <a:ext cx="1737007" cy="1898651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2ECCFBD3-5DD9-42F7-B21E-C84D9F47582F}"/>
              </a:ext>
            </a:extLst>
          </p:cNvPr>
          <p:cNvSpPr/>
          <p:nvPr userDrawn="1"/>
        </p:nvSpPr>
        <p:spPr>
          <a:xfrm>
            <a:off x="1" y="571500"/>
            <a:ext cx="3526972" cy="6286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58" name="任意多边形: 形状 157">
            <a:extLst>
              <a:ext uri="{FF2B5EF4-FFF2-40B4-BE49-F238E27FC236}">
                <a16:creationId xmlns:a16="http://schemas.microsoft.com/office/drawing/2014/main" id="{9E56C5ED-730D-4E0F-8B91-8AE7E01B5BA4}"/>
              </a:ext>
            </a:extLst>
          </p:cNvPr>
          <p:cNvSpPr/>
          <p:nvPr userDrawn="1"/>
        </p:nvSpPr>
        <p:spPr>
          <a:xfrm flipH="1">
            <a:off x="8455098" y="3162300"/>
            <a:ext cx="3736903" cy="3695700"/>
          </a:xfrm>
          <a:custGeom>
            <a:avLst/>
            <a:gdLst>
              <a:gd name="connsiteX0" fmla="*/ 0 w 3736900"/>
              <a:gd name="connsiteY0" fmla="*/ 0 h 3861022"/>
              <a:gd name="connsiteX1" fmla="*/ 0 w 3736900"/>
              <a:gd name="connsiteY1" fmla="*/ 3861022 h 3861022"/>
              <a:gd name="connsiteX2" fmla="*/ 3736900 w 3736900"/>
              <a:gd name="connsiteY2" fmla="*/ 3861022 h 3861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36900" h="3861022">
                <a:moveTo>
                  <a:pt x="0" y="0"/>
                </a:moveTo>
                <a:lnTo>
                  <a:pt x="0" y="3861022"/>
                </a:lnTo>
                <a:lnTo>
                  <a:pt x="3736900" y="386102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53" name="直角三角形 152">
            <a:extLst>
              <a:ext uri="{FF2B5EF4-FFF2-40B4-BE49-F238E27FC236}">
                <a16:creationId xmlns:a16="http://schemas.microsoft.com/office/drawing/2014/main" id="{A3E9EECF-3E88-40E2-B2EE-EB09E425D202}"/>
              </a:ext>
            </a:extLst>
          </p:cNvPr>
          <p:cNvSpPr/>
          <p:nvPr userDrawn="1"/>
        </p:nvSpPr>
        <p:spPr>
          <a:xfrm flipH="1">
            <a:off x="8665026" y="4019550"/>
            <a:ext cx="3526973" cy="283845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cxnSp>
        <p:nvCxnSpPr>
          <p:cNvPr id="9794" name="直接连接符 9793">
            <a:extLst>
              <a:ext uri="{FF2B5EF4-FFF2-40B4-BE49-F238E27FC236}">
                <a16:creationId xmlns:a16="http://schemas.microsoft.com/office/drawing/2014/main" id="{37F2DB4A-01CB-48ED-9500-C136D472BD13}"/>
              </a:ext>
            </a:extLst>
          </p:cNvPr>
          <p:cNvCxnSpPr>
            <a:cxnSpLocks/>
            <a:stCxn id="4" idx="0"/>
          </p:cNvCxnSpPr>
          <p:nvPr userDrawn="1"/>
        </p:nvCxnSpPr>
        <p:spPr>
          <a:xfrm>
            <a:off x="0" y="571500"/>
            <a:ext cx="3736903" cy="62865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3496879" y="3060935"/>
            <a:ext cx="5618092" cy="55879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3496879" y="1773874"/>
            <a:ext cx="5618092" cy="1117600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496879" y="4476984"/>
            <a:ext cx="5618092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166" indent="0">
              <a:buNone/>
              <a:defRPr/>
            </a:lvl2pPr>
            <a:lvl3pPr marL="914330" indent="0">
              <a:buNone/>
              <a:defRPr/>
            </a:lvl3pPr>
            <a:lvl4pPr marL="1371496" indent="0">
              <a:buNone/>
              <a:defRPr/>
            </a:lvl4pPr>
            <a:lvl5pPr marL="1828664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496879" y="4773255"/>
            <a:ext cx="5618092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166" indent="0">
              <a:buNone/>
              <a:defRPr/>
            </a:lvl2pPr>
            <a:lvl3pPr marL="914330" indent="0">
              <a:buNone/>
              <a:defRPr/>
            </a:lvl3pPr>
            <a:lvl4pPr marL="1371496" indent="0">
              <a:buNone/>
              <a:defRPr/>
            </a:lvl4pPr>
            <a:lvl5pPr marL="1828664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71198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1863766" y="2926729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1864882" y="3822081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6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3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3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1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3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AC59681-F11A-4532-9DB9-5A192353D748}"/>
              </a:ext>
            </a:extLst>
          </p:cNvPr>
          <p:cNvGrpSpPr/>
          <p:nvPr userDrawn="1"/>
        </p:nvGrpSpPr>
        <p:grpSpPr>
          <a:xfrm>
            <a:off x="6762750" y="2926731"/>
            <a:ext cx="3975100" cy="3931271"/>
            <a:chOff x="6096000" y="3162300"/>
            <a:chExt cx="3736902" cy="3695700"/>
          </a:xfrm>
        </p:grpSpPr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E6A5888F-D713-4E46-84DE-7ABF6477050A}"/>
                </a:ext>
              </a:extLst>
            </p:cNvPr>
            <p:cNvSpPr/>
            <p:nvPr userDrawn="1"/>
          </p:nvSpPr>
          <p:spPr>
            <a:xfrm flipH="1">
              <a:off x="6096000" y="3162300"/>
              <a:ext cx="3736902" cy="3695700"/>
            </a:xfrm>
            <a:custGeom>
              <a:avLst/>
              <a:gdLst>
                <a:gd name="connsiteX0" fmla="*/ 0 w 3736900"/>
                <a:gd name="connsiteY0" fmla="*/ 0 h 3861022"/>
                <a:gd name="connsiteX1" fmla="*/ 0 w 3736900"/>
                <a:gd name="connsiteY1" fmla="*/ 3861022 h 3861022"/>
                <a:gd name="connsiteX2" fmla="*/ 3736900 w 3736900"/>
                <a:gd name="connsiteY2" fmla="*/ 3861022 h 3861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36900" h="3861022">
                  <a:moveTo>
                    <a:pt x="0" y="0"/>
                  </a:moveTo>
                  <a:lnTo>
                    <a:pt x="0" y="3861022"/>
                  </a:lnTo>
                  <a:lnTo>
                    <a:pt x="3736900" y="386102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11" name="直角三角形 10">
              <a:extLst>
                <a:ext uri="{FF2B5EF4-FFF2-40B4-BE49-F238E27FC236}">
                  <a16:creationId xmlns:a16="http://schemas.microsoft.com/office/drawing/2014/main" id="{A909143A-6E6D-42D3-B70E-641FC4797D94}"/>
                </a:ext>
              </a:extLst>
            </p:cNvPr>
            <p:cNvSpPr/>
            <p:nvPr userDrawn="1"/>
          </p:nvSpPr>
          <p:spPr>
            <a:xfrm flipH="1">
              <a:off x="6305927" y="4019550"/>
              <a:ext cx="3526973" cy="283845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</p:grp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A43CB56A-47A2-4167-BCC1-D971B443E93C}"/>
              </a:ext>
            </a:extLst>
          </p:cNvPr>
          <p:cNvSpPr/>
          <p:nvPr userDrawn="1"/>
        </p:nvSpPr>
        <p:spPr>
          <a:xfrm>
            <a:off x="6516914" y="0"/>
            <a:ext cx="5675087" cy="6858000"/>
          </a:xfrm>
          <a:custGeom>
            <a:avLst/>
            <a:gdLst>
              <a:gd name="connsiteX0" fmla="*/ 0 w 5675086"/>
              <a:gd name="connsiteY0" fmla="*/ 0 h 6858000"/>
              <a:gd name="connsiteX1" fmla="*/ 5675086 w 5675086"/>
              <a:gd name="connsiteY1" fmla="*/ 0 h 6858000"/>
              <a:gd name="connsiteX2" fmla="*/ 5675086 w 5675086"/>
              <a:gd name="connsiteY2" fmla="*/ 6858000 h 6858000"/>
              <a:gd name="connsiteX3" fmla="*/ 4093874 w 5675086"/>
              <a:gd name="connsiteY3" fmla="*/ 6858000 h 6858000"/>
              <a:gd name="connsiteX4" fmla="*/ 0 w 5675086"/>
              <a:gd name="connsiteY4" fmla="*/ 20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75086" h="6858000">
                <a:moveTo>
                  <a:pt x="0" y="0"/>
                </a:moveTo>
                <a:lnTo>
                  <a:pt x="5675086" y="0"/>
                </a:lnTo>
                <a:lnTo>
                  <a:pt x="5675086" y="6858000"/>
                </a:lnTo>
                <a:lnTo>
                  <a:pt x="4093874" y="6858000"/>
                </a:lnTo>
                <a:lnTo>
                  <a:pt x="0" y="2008"/>
                </a:lnTo>
                <a:close/>
              </a:path>
            </a:pathLst>
          </a:custGeom>
          <a:blipFill>
            <a:blip r:embed="rId2"/>
            <a:stretch>
              <a:fillRect l="-38239" r="-380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301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>
            <a:extLst>
              <a:ext uri="{FF2B5EF4-FFF2-40B4-BE49-F238E27FC236}">
                <a16:creationId xmlns:a16="http://schemas.microsoft.com/office/drawing/2014/main" id="{5A91033B-0FD1-4F81-938B-1B59EAD36061}"/>
              </a:ext>
            </a:extLst>
          </p:cNvPr>
          <p:cNvSpPr/>
          <p:nvPr userDrawn="1"/>
        </p:nvSpPr>
        <p:spPr>
          <a:xfrm flipH="1" flipV="1">
            <a:off x="10454994" y="0"/>
            <a:ext cx="1737007" cy="1898651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9" name="直角三角形 8">
            <a:extLst>
              <a:ext uri="{FF2B5EF4-FFF2-40B4-BE49-F238E27FC236}">
                <a16:creationId xmlns:a16="http://schemas.microsoft.com/office/drawing/2014/main" id="{6C1416C0-35BC-40A9-AD02-B9F92DD39DBA}"/>
              </a:ext>
            </a:extLst>
          </p:cNvPr>
          <p:cNvSpPr/>
          <p:nvPr userDrawn="1"/>
        </p:nvSpPr>
        <p:spPr>
          <a:xfrm flipH="1">
            <a:off x="8665027" y="571500"/>
            <a:ext cx="3526972" cy="6286500"/>
          </a:xfrm>
          <a:prstGeom prst="rtTriangle">
            <a:avLst/>
          </a:prstGeom>
          <a:solidFill>
            <a:srgbClr val="FFC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618C0A69-5102-4036-9C4A-0B57F4344D2C}"/>
              </a:ext>
            </a:extLst>
          </p:cNvPr>
          <p:cNvSpPr/>
          <p:nvPr userDrawn="1"/>
        </p:nvSpPr>
        <p:spPr>
          <a:xfrm>
            <a:off x="-2" y="3162300"/>
            <a:ext cx="3736903" cy="3695700"/>
          </a:xfrm>
          <a:custGeom>
            <a:avLst/>
            <a:gdLst>
              <a:gd name="connsiteX0" fmla="*/ 0 w 3736900"/>
              <a:gd name="connsiteY0" fmla="*/ 0 h 3861022"/>
              <a:gd name="connsiteX1" fmla="*/ 0 w 3736900"/>
              <a:gd name="connsiteY1" fmla="*/ 3861022 h 3861022"/>
              <a:gd name="connsiteX2" fmla="*/ 3736900 w 3736900"/>
              <a:gd name="connsiteY2" fmla="*/ 3861022 h 3861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36900" h="3861022">
                <a:moveTo>
                  <a:pt x="0" y="0"/>
                </a:moveTo>
                <a:lnTo>
                  <a:pt x="0" y="3861022"/>
                </a:lnTo>
                <a:lnTo>
                  <a:pt x="3736900" y="386102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1" name="直角三角形 10">
            <a:extLst>
              <a:ext uri="{FF2B5EF4-FFF2-40B4-BE49-F238E27FC236}">
                <a16:creationId xmlns:a16="http://schemas.microsoft.com/office/drawing/2014/main" id="{9F10F22B-3423-489E-9DD5-8A1CE557D0E9}"/>
              </a:ext>
            </a:extLst>
          </p:cNvPr>
          <p:cNvSpPr/>
          <p:nvPr userDrawn="1"/>
        </p:nvSpPr>
        <p:spPr>
          <a:xfrm>
            <a:off x="0" y="4019550"/>
            <a:ext cx="3526973" cy="283845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8614ACC-A7D7-4280-B112-6173086D611B}"/>
              </a:ext>
            </a:extLst>
          </p:cNvPr>
          <p:cNvCxnSpPr>
            <a:cxnSpLocks/>
            <a:stCxn id="9" idx="0"/>
          </p:cNvCxnSpPr>
          <p:nvPr userDrawn="1"/>
        </p:nvCxnSpPr>
        <p:spPr>
          <a:xfrm flipH="1">
            <a:off x="8455097" y="571500"/>
            <a:ext cx="3736903" cy="62865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3382963" y="1898653"/>
            <a:ext cx="5426076" cy="1621509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3382963" y="4204889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4" marR="0" lvl="0" indent="-228584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382963" y="3908618"/>
            <a:ext cx="5426076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457166" indent="0">
              <a:buNone/>
              <a:defRPr/>
            </a:lvl2pPr>
            <a:lvl3pPr marL="914330" indent="0">
              <a:buNone/>
              <a:defRPr/>
            </a:lvl3pPr>
            <a:lvl4pPr marL="1371496" indent="0">
              <a:buNone/>
              <a:defRPr/>
            </a:lvl4pPr>
            <a:lvl5pPr marL="1828664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83531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3296130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32944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9534768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677619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91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662593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537649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8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2019/12/15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6">
            <a:extLst>
              <a:ext uri="{FF2B5EF4-FFF2-40B4-BE49-F238E27FC236}">
                <a16:creationId xmlns:a16="http://schemas.microsoft.com/office/drawing/2014/main" id="{B9352B63-B40A-8848-B8FD-707E972BD8A8}"/>
              </a:ext>
            </a:extLst>
          </p:cNvPr>
          <p:cNvCxnSpPr/>
          <p:nvPr userDrawn="1"/>
        </p:nvCxnSpPr>
        <p:spPr>
          <a:xfrm>
            <a:off x="669925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9503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  <p:sldLayoutId id="2147483996" r:id="rId12"/>
    <p:sldLayoutId id="2147483651" r:id="rId13"/>
    <p:sldLayoutId id="2147483669" r:id="rId14"/>
    <p:sldLayoutId id="2147483662" r:id="rId15"/>
    <p:sldLayoutId id="2147483661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3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tevezhenghp/airbnb-price-prediction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3C326D0B-7DAB-41B6-8030-2E4A18CC949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84086153"/>
              </p:ext>
            </p:extLst>
          </p:nvPr>
        </p:nvGraphicFramePr>
        <p:xfrm>
          <a:off x="1589" y="1589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9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3C326D0B-7DAB-41B6-8030-2E4A18CC94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EC933494-1B63-4A32-964F-D05236799BA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U.S. border crossing entry visualization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Team: Quadra Q</a:t>
            </a:r>
          </a:p>
          <a:p>
            <a:r>
              <a:rPr lang="en-US" altLang="zh-CN" dirty="0"/>
              <a:t>WU </a:t>
            </a:r>
            <a:r>
              <a:rPr lang="en-US" altLang="zh-CN" dirty="0" err="1"/>
              <a:t>Zhiwei</a:t>
            </a:r>
            <a:r>
              <a:rPr lang="en-US" altLang="zh-CN" dirty="0"/>
              <a:t>   XU </a:t>
            </a:r>
            <a:r>
              <a:rPr lang="en-US" altLang="zh-CN" dirty="0" err="1"/>
              <a:t>Xiaohan</a:t>
            </a:r>
            <a:r>
              <a:rPr lang="en-US" altLang="zh-CN" dirty="0"/>
              <a:t>   Liu Ran   </a:t>
            </a:r>
            <a:r>
              <a:rPr lang="en-US" altLang="zh-CN" dirty="0" err="1"/>
              <a:t>Caihairui</a:t>
            </a:r>
            <a:endParaRPr lang="en-US" altLang="zh-CN" dirty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B8C23CA2-D3DE-C742-A4B7-E6AAD62937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96879" y="4953078"/>
            <a:ext cx="5618092" cy="296271"/>
          </a:xfrm>
        </p:spPr>
        <p:txBody>
          <a:bodyPr/>
          <a:lstStyle/>
          <a:p>
            <a:r>
              <a:rPr lang="en-US" altLang="zh-CN" dirty="0"/>
              <a:t>15.12,2019</a:t>
            </a:r>
            <a:endParaRPr lang="zh-CN" altLang="en-US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757A9238-71E4-415D-A10C-26D3A95E3F57}"/>
              </a:ext>
            </a:extLst>
          </p:cNvPr>
          <p:cNvCxnSpPr>
            <a:cxnSpLocks/>
          </p:cNvCxnSpPr>
          <p:nvPr/>
        </p:nvCxnSpPr>
        <p:spPr>
          <a:xfrm>
            <a:off x="3267077" y="2980251"/>
            <a:ext cx="62960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219179BF-9239-47D4-B305-9CDA4389B244}"/>
              </a:ext>
            </a:extLst>
          </p:cNvPr>
          <p:cNvCxnSpPr>
            <a:cxnSpLocks/>
          </p:cNvCxnSpPr>
          <p:nvPr/>
        </p:nvCxnSpPr>
        <p:spPr>
          <a:xfrm>
            <a:off x="3267077" y="1608651"/>
            <a:ext cx="62960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0498D3A-B738-48EC-A39C-94C58B88932B}"/>
              </a:ext>
            </a:extLst>
          </p:cNvPr>
          <p:cNvGrpSpPr/>
          <p:nvPr/>
        </p:nvGrpSpPr>
        <p:grpSpPr>
          <a:xfrm>
            <a:off x="432275" y="1700808"/>
            <a:ext cx="11088213" cy="4083608"/>
            <a:chOff x="432274" y="1700808"/>
            <a:chExt cx="11088213" cy="4083608"/>
          </a:xfrm>
        </p:grpSpPr>
        <p:grpSp>
          <p:nvGrpSpPr>
            <p:cNvPr id="6" name="2b751056-6b97-492c-b763-340acee7e9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A759C196-DA28-4241-ABB5-975367026FE9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432274" y="1700808"/>
              <a:ext cx="11088213" cy="4083608"/>
              <a:chOff x="863371" y="1700808"/>
              <a:chExt cx="10657116" cy="4083608"/>
            </a:xfrm>
          </p:grpSpPr>
          <p:sp>
            <p:nvSpPr>
              <p:cNvPr id="7" name="iṡľïḑè">
                <a:extLst>
                  <a:ext uri="{FF2B5EF4-FFF2-40B4-BE49-F238E27FC236}">
                    <a16:creationId xmlns:a16="http://schemas.microsoft.com/office/drawing/2014/main" id="{48F70259-7598-4270-874A-6F50772D10F6}"/>
                  </a:ext>
                </a:extLst>
              </p:cNvPr>
              <p:cNvSpPr txBox="1"/>
              <p:nvPr/>
            </p:nvSpPr>
            <p:spPr bwMode="auto">
              <a:xfrm>
                <a:off x="3822192" y="1780800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 marL="342891" indent="-342891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3200" b="0" dirty="0">
                    <a:latin typeface="+mn-lt"/>
                    <a:ea typeface="+mn-ea"/>
                    <a:sym typeface="+mn-lt"/>
                  </a:rPr>
                  <a:t>Background</a:t>
                </a:r>
                <a:r>
                  <a:rPr lang="zh-CN" altLang="en-US" sz="3200" b="0" dirty="0">
                    <a:latin typeface="+mn-lt"/>
                    <a:ea typeface="+mn-ea"/>
                    <a:sym typeface="+mn-lt"/>
                  </a:rPr>
                  <a:t> </a:t>
                </a:r>
                <a:r>
                  <a:rPr lang="en-US" altLang="zh-CN" sz="3200" b="0" dirty="0">
                    <a:latin typeface="+mn-lt"/>
                    <a:ea typeface="+mn-ea"/>
                    <a:sym typeface="+mn-lt"/>
                  </a:rPr>
                  <a:t>and Data</a:t>
                </a:r>
              </a:p>
              <a:p>
                <a:pPr marL="342891" indent="-342891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3200" b="0" dirty="0">
                    <a:latin typeface="+mn-lt"/>
                    <a:ea typeface="+mn-ea"/>
                    <a:sym typeface="+mn-lt"/>
                  </a:rPr>
                  <a:t>Design goals and rationale </a:t>
                </a:r>
              </a:p>
              <a:p>
                <a:pPr marL="342891" indent="-342891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3200" b="0" dirty="0">
                    <a:latin typeface="+mn-lt"/>
                    <a:ea typeface="+mn-ea"/>
                    <a:sym typeface="+mn-lt"/>
                  </a:rPr>
                  <a:t>Visualization design</a:t>
                </a:r>
              </a:p>
              <a:p>
                <a:pPr marL="342891" indent="-342891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3200" b="0" dirty="0">
                    <a:latin typeface="+mn-lt"/>
                    <a:ea typeface="+mn-ea"/>
                    <a:sym typeface="+mn-lt"/>
                  </a:rPr>
                  <a:t>Contributions and Conclusion</a:t>
                </a:r>
              </a:p>
              <a:p>
                <a:pPr>
                  <a:lnSpc>
                    <a:spcPct val="150000"/>
                  </a:lnSpc>
                </a:pPr>
                <a:endParaRPr lang="en-US" altLang="zh-CN" b="0" dirty="0">
                  <a:latin typeface="+mn-lt"/>
                  <a:ea typeface="+mn-ea"/>
                  <a:sym typeface="+mn-lt"/>
                </a:endParaRPr>
              </a:p>
            </p:txBody>
          </p: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1FB18E-FA01-4588-BEF9-FB96A98A84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6888" y="178080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šľïḋé">
                <a:extLst>
                  <a:ext uri="{FF2B5EF4-FFF2-40B4-BE49-F238E27FC236}">
                    <a16:creationId xmlns:a16="http://schemas.microsoft.com/office/drawing/2014/main" id="{0DB1D0A1-2667-455C-9387-D7ABF0A00B8C}"/>
                  </a:ext>
                </a:extLst>
              </p:cNvPr>
              <p:cNvSpPr txBox="1"/>
              <p:nvPr/>
            </p:nvSpPr>
            <p:spPr>
              <a:xfrm>
                <a:off x="863371" y="1700808"/>
                <a:ext cx="2833481" cy="646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tr-TR" sz="36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CONTENTS</a:t>
                </a:r>
              </a:p>
            </p:txBody>
          </p:sp>
        </p:grpSp>
        <p:sp>
          <p:nvSpPr>
            <p:cNvPr id="10" name="poetry_91022">
              <a:extLst>
                <a:ext uri="{FF2B5EF4-FFF2-40B4-BE49-F238E27FC236}">
                  <a16:creationId xmlns:a16="http://schemas.microsoft.com/office/drawing/2014/main" id="{ADAD6BE3-DC11-4582-9F68-50D831ADD00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379533" y="4867348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1933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034510A-DB30-456D-9F45-F70101243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9E3E4AB-D495-4E09-86D0-3C3F1CD3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9D48945-BEE9-473E-9443-A1CE317E2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E8FB920-D5E3-4F09-967F-5DB75441A3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6EE9D08-BFE7-E64D-B762-F2EE826DD6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6434" r="2012" b="-1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5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7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ym typeface="+mn-lt"/>
              </a:rPr>
              <a:t>Background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3512302" y="448056"/>
            <a:ext cx="811019" cy="50357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DD3DB80-B894-403A-B48E-6FDC1A72010E}" type="slidenum">
              <a:rPr lang="en-US" altLang="zh-CN">
                <a:solidFill>
                  <a:schemeClr val="tx1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altLang="zh-CN">
              <a:solidFill>
                <a:schemeClr val="tx1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45DFB164-C97D-3C4B-A478-B375E17DCFDF}"/>
              </a:ext>
            </a:extLst>
          </p:cNvPr>
          <p:cNvSpPr txBox="1"/>
          <p:nvPr/>
        </p:nvSpPr>
        <p:spPr>
          <a:xfrm>
            <a:off x="4976636" y="1193800"/>
            <a:ext cx="6085091" cy="469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altLang="zh-CN" dirty="0"/>
              <a:t>Imported goods can have multiple effects on a country. Research on imported goods is particularly important. </a:t>
            </a:r>
          </a:p>
          <a:p>
            <a:pPr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endParaRPr lang="en-US" altLang="zh-CN" dirty="0"/>
          </a:p>
          <a:p>
            <a:pPr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altLang="zh-CN" dirty="0"/>
              <a:t>In this project, we combined the characteristics and types of data to design a complete and comprehensive visualization project. The inner relationship in the Border Crossing Entry Data of United States can be displayed intuitively.</a:t>
            </a:r>
          </a:p>
        </p:txBody>
      </p:sp>
      <p:sp>
        <p:nvSpPr>
          <p:cNvPr id="33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7743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0409" y="513558"/>
            <a:ext cx="9520158" cy="1049235"/>
          </a:xfrm>
        </p:spPr>
        <p:txBody>
          <a:bodyPr/>
          <a:lstStyle/>
          <a:p>
            <a:r>
              <a:rPr lang="en-US" altLang="zh-CN" dirty="0">
                <a:sym typeface="+mn-lt"/>
              </a:rPr>
              <a:t>Data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pic>
        <p:nvPicPr>
          <p:cNvPr id="5" name="图片 4" descr="手机屏幕的截图&#10;&#10;描述已自动生成">
            <a:extLst>
              <a:ext uri="{FF2B5EF4-FFF2-40B4-BE49-F238E27FC236}">
                <a16:creationId xmlns:a16="http://schemas.microsoft.com/office/drawing/2014/main" id="{1CB10FDB-FC87-E541-A438-3440F0E88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424" y="1867013"/>
            <a:ext cx="8780682" cy="411944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6573129-BF7C-2841-8DDF-7340112C15EA}"/>
              </a:ext>
            </a:extLst>
          </p:cNvPr>
          <p:cNvSpPr txBox="1"/>
          <p:nvPr/>
        </p:nvSpPr>
        <p:spPr>
          <a:xfrm>
            <a:off x="648870" y="2081325"/>
            <a:ext cx="1894305" cy="39051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zh-CN" b="1" dirty="0"/>
              <a:t>Source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zh-CN" i="1" dirty="0" err="1"/>
              <a:t>Kaggle.com</a:t>
            </a:r>
            <a:r>
              <a:rPr lang="en-US" altLang="zh-CN" dirty="0"/>
              <a:t> (</a:t>
            </a:r>
            <a:r>
              <a:rPr lang="en-US" altLang="zh-CN" u="sng" dirty="0">
                <a:hlinkClick r:id="rId3"/>
              </a:rPr>
              <a:t>https://www.kaggle.com/stevezhenghp/airbnb-price-prediction</a:t>
            </a:r>
            <a:r>
              <a:rPr lang="en-US" altLang="zh-CN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57572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B56CED6-ACD4-43B1-BE53-1B579E8C6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451061-F85B-40DB-92DA-1FD61C70C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1F836F1-51D4-4090-8E0D-97877F036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E33292-50BA-4AED-A315-7A6ADB4B1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8A4B56A-28BF-494A-B9A0-7212483E8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5EE248-87D5-4C83-A97D-C1754B546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41822" y="962902"/>
            <a:ext cx="4087178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altLang="zh-CN" sz="4800" dirty="0">
                <a:sym typeface="+mn-lt"/>
              </a:rPr>
              <a:t>Part 2:</a:t>
            </a:r>
            <a:br>
              <a:rPr lang="en-US" altLang="zh-CN" sz="4800" dirty="0">
                <a:sym typeface="+mn-lt"/>
              </a:rPr>
            </a:br>
            <a:r>
              <a:rPr lang="en-US" altLang="zh-CN" sz="4800" dirty="0">
                <a:sym typeface="+mn-lt"/>
              </a:rPr>
              <a:t>Design goals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472501" y="798973"/>
            <a:ext cx="811019" cy="50357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DD3DB80-B894-403A-B48E-6FDC1A72010E}" type="slidenum">
              <a:rPr lang="en-US" altLang="zh-CN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altLang="zh-CN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D73BF24-D1F3-4181-8C60-4EA9D4CED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75829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24BF65CD-64A8-EA43-9E02-0F7F21811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251" y="805583"/>
            <a:ext cx="4660762" cy="466076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A52E10F-3348-4997-8FD3-E6389D5621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D381074-0101-41BB-98A9-EE3DC457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869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B56CED6-ACD4-43B1-BE53-1B579E8C6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B451061-F85B-40DB-92DA-1FD61C70C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1F836F1-51D4-4090-8E0D-97877F036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A01027E-B10F-4212-8A7C-18D371461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>
                <a:sym typeface="+mn-lt"/>
              </a:rPr>
              <a:t>Design goals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480060" y="798973"/>
            <a:ext cx="811019" cy="50357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DD3DB80-B894-403A-B48E-6FDC1A72010E}" type="slidenum">
              <a:rPr lang="en-US" altLang="zh-CN" smtClean="0"/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altLang="zh-CN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5DFB164-C97D-3C4B-A478-B375E17DCFDF}"/>
              </a:ext>
            </a:extLst>
          </p:cNvPr>
          <p:cNvSpPr txBox="1"/>
          <p:nvPr/>
        </p:nvSpPr>
        <p:spPr>
          <a:xfrm>
            <a:off x="1534695" y="2184357"/>
            <a:ext cx="6112668" cy="32819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zh-CN" sz="1500" b="1" dirty="0"/>
              <a:t>From a lot of research on import trade, we find that the main concerns are as follows: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altLang="zh-CN" sz="1500" b="1" dirty="0"/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zh-CN" sz="1500" dirty="0"/>
              <a:t>Where are the goods imported from? 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altLang="zh-CN" sz="1500" dirty="0"/>
              <a:t>	the</a:t>
            </a:r>
            <a:r>
              <a:rPr lang="zh-CN" altLang="en-US" sz="1500" dirty="0"/>
              <a:t> </a:t>
            </a:r>
            <a:r>
              <a:rPr lang="en-US" altLang="zh-CN" sz="1500" dirty="0"/>
              <a:t>state and port name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zh-CN" sz="1500" dirty="0"/>
              <a:t>How total value of imported goods changed by state over time. 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altLang="zh-CN" sz="1500" dirty="0"/>
              <a:t>	the change of volume over time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zh-CN" sz="1500" dirty="0"/>
              <a:t>How are imported goods imported? What percentage of each method?</a:t>
            </a:r>
          </a:p>
          <a:p>
            <a:pPr marL="685800" lvl="2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altLang="zh-CN" sz="1500" dirty="0"/>
              <a:t>air , rail or trunk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altLang="zh-CN" sz="15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E0403AA-83E3-6F42-B8D2-A2D612544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4558" y="2092324"/>
            <a:ext cx="31750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488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B56CED6-ACD4-43B1-BE53-1B579E8C6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B451061-F85B-40DB-92DA-1FD61C70C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1F836F1-51D4-4090-8E0D-97877F036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A01027E-B10F-4212-8A7C-18D371461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标题 1">
            <a:extLst>
              <a:ext uri="{FF2B5EF4-FFF2-40B4-BE49-F238E27FC236}">
                <a16:creationId xmlns:a16="http://schemas.microsoft.com/office/drawing/2014/main" id="{9FE57878-8034-BE49-A55B-39B5A1991759}"/>
              </a:ext>
            </a:extLst>
          </p:cNvPr>
          <p:cNvSpPr txBox="1">
            <a:spLocks/>
          </p:cNvSpPr>
          <p:nvPr/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altLang="zh-CN" dirty="0">
                <a:sym typeface="+mn-lt"/>
              </a:rPr>
              <a:t>Design Rationale</a:t>
            </a:r>
            <a:endParaRPr lang="en-US" altLang="zh-CN"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480060" y="798973"/>
            <a:ext cx="811019" cy="50357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DD3DB80-B894-403A-B48E-6FDC1A72010E}" type="slidenum">
              <a:rPr lang="en-US" altLang="zh-CN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altLang="zh-CN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5DFB164-C97D-3C4B-A478-B375E17DCFDF}"/>
              </a:ext>
            </a:extLst>
          </p:cNvPr>
          <p:cNvSpPr txBox="1"/>
          <p:nvPr/>
        </p:nvSpPr>
        <p:spPr>
          <a:xfrm>
            <a:off x="1534695" y="2184357"/>
            <a:ext cx="4262286" cy="32819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sz="1700" b="1" dirty="0"/>
              <a:t>Rationale 1:Present the relationship of ports and destination. 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sz="1700" dirty="0"/>
              <a:t>According to the T1, for a continent, our project needs to show the origin of the goods. 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kumimoji="1" lang="en-US" altLang="zh-CN" sz="1700" dirty="0"/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sz="1700" b="1" dirty="0"/>
              <a:t>Rationale 2: Show the value and trends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kumimoji="1" lang="en-US" altLang="zh-CN" sz="1700" b="1" dirty="0"/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kumimoji="1" lang="en-US" altLang="zh-CN" sz="1700" b="1" dirty="0"/>
              <a:t>Rationale 3: Interactive and intuitive 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kumimoji="1" lang="en-US" altLang="zh-CN" sz="1700" b="1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5C64EBC-1027-594A-8B44-FABB68600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257" y="2732476"/>
            <a:ext cx="4777596" cy="21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67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B56CED6-ACD4-43B1-BE53-1B579E8C6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B451061-F85B-40DB-92DA-1FD61C70C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F836F1-51D4-4090-8E0D-97877F036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DE33292-50BA-4AED-A315-7A6ADB4B1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8A4B56A-28BF-494A-B9A0-7212483E8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A5EE248-87D5-4C83-A97D-C1754B546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68139" y="1709526"/>
            <a:ext cx="4087178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altLang="zh-CN" sz="4100" dirty="0">
                <a:sym typeface="+mn-lt"/>
              </a:rPr>
              <a:t>Part 3:</a:t>
            </a:r>
            <a:br>
              <a:rPr lang="en-US" altLang="zh-CN" sz="4100" dirty="0">
                <a:sym typeface="+mn-lt"/>
              </a:rPr>
            </a:br>
            <a:r>
              <a:rPr lang="en-US" altLang="zh-CN" sz="4100" dirty="0">
                <a:sym typeface="+mn-lt"/>
              </a:rPr>
              <a:t>Visualization design</a:t>
            </a:r>
            <a:br>
              <a:rPr lang="en-US" altLang="zh-CN" sz="4100" dirty="0">
                <a:sym typeface="+mn-lt"/>
              </a:rPr>
            </a:br>
            <a:endParaRPr lang="en-US" altLang="zh-CN" sz="4100" dirty="0"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472501" y="798973"/>
            <a:ext cx="811019" cy="50357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5DD3DB80-B894-403A-B48E-6FDC1A72010E}" type="slidenum">
              <a:rPr lang="en-US" altLang="zh-CN" smtClean="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altLang="zh-CN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D73BF24-D1F3-4181-8C60-4EA9D4CED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75829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C70E21E4-B348-6A4A-B7A3-2B80D648A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1" y="1362606"/>
            <a:ext cx="4960442" cy="354671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1A52E10F-3348-4997-8FD3-E6389D5621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D381074-0101-41BB-98A9-EE3DC457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503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b="0" dirty="0">
                <a:sym typeface="+mn-lt"/>
              </a:rPr>
              <a:t>Project Outcome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5DFB164-C97D-3C4B-A478-B375E17DCFDF}"/>
              </a:ext>
            </a:extLst>
          </p:cNvPr>
          <p:cNvSpPr txBox="1"/>
          <p:nvPr/>
        </p:nvSpPr>
        <p:spPr>
          <a:xfrm>
            <a:off x="816953" y="1346818"/>
            <a:ext cx="460197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/>
              <a:t>interpretable dataset </a:t>
            </a:r>
          </a:p>
          <a:p>
            <a:pPr lvl="1"/>
            <a:r>
              <a:rPr lang="en-US" altLang="zh-CN" sz="2400" dirty="0"/>
              <a:t>apply various data cleansing methods and feature engineering means to generate an interpretable dataset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/>
              <a:t>data processing summary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/>
              <a:t>prediction model </a:t>
            </a:r>
          </a:p>
          <a:p>
            <a:pPr lvl="1"/>
            <a:r>
              <a:rPr lang="en-US" altLang="zh-CN" sz="2400" dirty="0"/>
              <a:t>compare the performance of all the methods.</a:t>
            </a:r>
          </a:p>
          <a:p>
            <a:pPr lvl="1"/>
            <a:r>
              <a:rPr lang="en-US" altLang="zh-CN" sz="2400" dirty="0"/>
              <a:t>used and pick the best one as our final strategy for house price predicting </a:t>
            </a:r>
            <a:endParaRPr lang="en-US" altLang="zh-CN" sz="24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0DD6FB6-39BC-B04D-A66E-12C6C67CE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1019" y="4006048"/>
            <a:ext cx="2622176" cy="262217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6C9A291-DC17-5248-8C62-378F8C110789}"/>
              </a:ext>
            </a:extLst>
          </p:cNvPr>
          <p:cNvSpPr txBox="1"/>
          <p:nvPr/>
        </p:nvSpPr>
        <p:spPr>
          <a:xfrm>
            <a:off x="6095206" y="1346818"/>
            <a:ext cx="469380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/>
              <a:t>prediction summary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/>
              <a:t>data visualization result </a:t>
            </a:r>
          </a:p>
          <a:p>
            <a:pPr lvl="1"/>
            <a:r>
              <a:rPr kumimoji="1" lang="en-GB" altLang="zh-CN" sz="2400" dirty="0"/>
              <a:t>use a variety of tools to visualize the original dataset, making the data and the predicting results more intuitive and vivid. </a:t>
            </a:r>
          </a:p>
          <a:p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8577810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e65689fe-6797-4cb7-96fe-01dc2e5a56d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751056-6b97-492c-b763-340acee7e99d"/>
</p:tagLst>
</file>

<file path=ppt/theme/theme1.xml><?xml version="1.0" encoding="utf-8"?>
<a:theme xmlns:a="http://schemas.openxmlformats.org/drawingml/2006/main" name="画廊">
  <a:themeElements>
    <a:clrScheme name="画廊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画廊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画廊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318</Words>
  <Application>Microsoft Macintosh PowerPoint</Application>
  <PresentationFormat>宽屏</PresentationFormat>
  <Paragraphs>51</Paragraphs>
  <Slides>9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Arial</vt:lpstr>
      <vt:lpstr>Calibri</vt:lpstr>
      <vt:lpstr>Palatino Linotype</vt:lpstr>
      <vt:lpstr>画廊</vt:lpstr>
      <vt:lpstr>think-cell Slide</vt:lpstr>
      <vt:lpstr>U.S. border crossing entry visualization</vt:lpstr>
      <vt:lpstr>PowerPoint 演示文稿</vt:lpstr>
      <vt:lpstr>Background</vt:lpstr>
      <vt:lpstr>Data</vt:lpstr>
      <vt:lpstr>Part 2: Design goals</vt:lpstr>
      <vt:lpstr>Design goals</vt:lpstr>
      <vt:lpstr>PowerPoint 演示文稿</vt:lpstr>
      <vt:lpstr>Part 3: Visualization design </vt:lpstr>
      <vt:lpstr>Project Outcome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U.S. border crossing entry visualization</dc:title>
  <dc:creator>Z9550</dc:creator>
  <cp:lastModifiedBy>Z9550</cp:lastModifiedBy>
  <cp:revision>1</cp:revision>
  <dcterms:created xsi:type="dcterms:W3CDTF">2019-12-15T09:27:06Z</dcterms:created>
  <dcterms:modified xsi:type="dcterms:W3CDTF">2019-12-15T09:27:12Z</dcterms:modified>
</cp:coreProperties>
</file>